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81" r:id="rId3"/>
    <p:sldId id="382" r:id="rId4"/>
    <p:sldId id="383" r:id="rId5"/>
    <p:sldId id="384" r:id="rId6"/>
    <p:sldId id="385" r:id="rId7"/>
    <p:sldId id="386" r:id="rId8"/>
    <p:sldId id="387" r:id="rId9"/>
    <p:sldId id="388" r:id="rId10"/>
    <p:sldId id="379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1709" autoAdjust="0"/>
  </p:normalViewPr>
  <p:slideViewPr>
    <p:cSldViewPr snapToGrid="0">
      <p:cViewPr varScale="1">
        <p:scale>
          <a:sx n="76" d="100"/>
          <a:sy n="76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30.5.2021.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c3cd197-6f47-499b-8510-fa81e51a252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93880e63-cf6a-4dcd-a297-a1373272e50d/assets/audio/62_clive_and_tom_1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93880e63-cf6a-4dcd-a297-a1373272e50d/assets/audio/63_clive_and_tom_part_2.mp3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8: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Fit and healthy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3941" y="3216790"/>
            <a:ext cx="6964347" cy="1655762"/>
          </a:xfrm>
        </p:spPr>
        <p:txBody>
          <a:bodyPr>
            <a:normAutofit/>
          </a:bodyPr>
          <a:lstStyle/>
          <a:p>
            <a:r>
              <a:rPr lang="hr-HR" sz="6600"/>
              <a:t>What happened?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>
            <a:extLst>
              <a:ext uri="{FF2B5EF4-FFF2-40B4-BE49-F238E27FC236}">
                <a16:creationId xmlns:a16="http://schemas.microsoft.com/office/drawing/2014/main" id="{5144CBAC-F207-4A6B-AC94-3D55E6848652}"/>
              </a:ext>
            </a:extLst>
          </p:cNvPr>
          <p:cNvSpPr txBox="1"/>
          <p:nvPr/>
        </p:nvSpPr>
        <p:spPr>
          <a:xfrm>
            <a:off x="634719" y="186809"/>
            <a:ext cx="10922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/>
              <a:t>LET’S REVISE!</a:t>
            </a:r>
          </a:p>
          <a:p>
            <a:endParaRPr lang="hr-HR" sz="2400"/>
          </a:p>
        </p:txBody>
      </p:sp>
      <p:pic>
        <p:nvPicPr>
          <p:cNvPr id="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2F4C9B71-1398-44AA-9018-5D1E9EA78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947" y="2604893"/>
            <a:ext cx="2090954" cy="10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FF127A99-C2C0-4174-984F-47F47158FB6D}"/>
              </a:ext>
            </a:extLst>
          </p:cNvPr>
          <p:cNvSpPr txBox="1"/>
          <p:nvPr/>
        </p:nvSpPr>
        <p:spPr>
          <a:xfrm>
            <a:off x="1095031" y="3521142"/>
            <a:ext cx="9748911" cy="29546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</a:t>
            </a:r>
            <a:r>
              <a:rPr lang="hr-HR" sz="2400"/>
              <a:t>odaberi LEARN MORE.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https://www.e-sfera.hr/dodatni-digitalni-sadrzaji/4c3cd197-6f47-499b-8510-fa81e51a252a/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 fontAlgn="t"/>
            <a:r>
              <a:rPr lang="hr-HR" sz="2400" b="1"/>
              <a:t>A phone call</a:t>
            </a:r>
          </a:p>
          <a:p>
            <a:pPr algn="ctr" fontAlgn="t"/>
            <a:endParaRPr lang="hr-HR" sz="2400" b="1"/>
          </a:p>
          <a:p>
            <a:pPr algn="ctr" fontAlgn="t"/>
            <a:r>
              <a:rPr lang="hr-HR" sz="2400" i="1"/>
              <a:t>Pročitaj tekst i riješi pripadajuće zadatke.</a:t>
            </a:r>
            <a:endParaRPr lang="hr-HR" sz="2400" dirty="0"/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9F7C373B-B82E-4936-B25B-34E5F037E55D}"/>
              </a:ext>
            </a:extLst>
          </p:cNvPr>
          <p:cNvSpPr txBox="1"/>
          <p:nvPr/>
        </p:nvSpPr>
        <p:spPr>
          <a:xfrm>
            <a:off x="1095031" y="733891"/>
            <a:ext cx="9748911" cy="1846659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</a:t>
            </a:r>
            <a:r>
              <a:rPr lang="hr-HR" sz="2400"/>
              <a:t>odaberi PLAY AND LEARN.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https://www.e-sfera.hr/dodatni-digitalni-sadrzaji/4c3cd197-6f47-499b-8510-fa81e51a252a/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301415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42AE798-8BB1-4923-B971-BD3AF7FD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58939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CCC0047-90E6-4152-B95C-EC8AAB1C6F87}"/>
              </a:ext>
            </a:extLst>
          </p:cNvPr>
          <p:cNvSpPr txBox="1"/>
          <p:nvPr/>
        </p:nvSpPr>
        <p:spPr>
          <a:xfrm>
            <a:off x="5350213" y="282102"/>
            <a:ext cx="646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book at page 134.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B9BD03C0-AA3B-421D-9D16-15C365F21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86" y="0"/>
            <a:ext cx="4109413" cy="276225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FF79174D-6843-4D84-A152-93CEEBEFF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86" y="3039892"/>
            <a:ext cx="4009012" cy="3748687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13EDA231-5BFB-45F2-91DA-0DD0D627A1A8}"/>
              </a:ext>
            </a:extLst>
          </p:cNvPr>
          <p:cNvSpPr txBox="1"/>
          <p:nvPr/>
        </p:nvSpPr>
        <p:spPr>
          <a:xfrm>
            <a:off x="4523362" y="0"/>
            <a:ext cx="7509752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/>
              <a:t>The boys in the pictures are Clive and Tom.</a:t>
            </a:r>
          </a:p>
          <a:p>
            <a:r>
              <a:rPr lang="hr-HR" sz="2200" i="1"/>
              <a:t>Dječaci na slikama su Clive i Tom.</a:t>
            </a:r>
            <a:r>
              <a:rPr lang="hr-HR" sz="2200"/>
              <a:t> </a:t>
            </a:r>
          </a:p>
          <a:p>
            <a:endParaRPr lang="hr-HR" sz="2200"/>
          </a:p>
          <a:p>
            <a:r>
              <a:rPr lang="hr-HR" sz="2200"/>
              <a:t>Which one do you think is Tom?</a:t>
            </a:r>
          </a:p>
          <a:p>
            <a:r>
              <a:rPr lang="hr-HR" sz="2200" i="1"/>
              <a:t>Što misliš, koji je od njih dvojice Tom?</a:t>
            </a:r>
          </a:p>
          <a:p>
            <a:endParaRPr lang="hr-HR" sz="2200"/>
          </a:p>
          <a:p>
            <a:r>
              <a:rPr lang="hr-HR" sz="2200"/>
              <a:t>Which one is Clive?</a:t>
            </a:r>
          </a:p>
          <a:p>
            <a:r>
              <a:rPr lang="hr-HR" sz="2200" i="1"/>
              <a:t>Koji je Clive?</a:t>
            </a:r>
          </a:p>
          <a:p>
            <a:endParaRPr lang="hr-HR" sz="2200"/>
          </a:p>
          <a:p>
            <a:r>
              <a:rPr lang="hr-HR" sz="2200"/>
              <a:t>How is the boy in the first picture feeling?</a:t>
            </a:r>
          </a:p>
          <a:p>
            <a:r>
              <a:rPr lang="hr-HR" sz="2200" i="1"/>
              <a:t>Kako se osjeća dječak na prvoj slici?</a:t>
            </a:r>
          </a:p>
          <a:p>
            <a:endParaRPr lang="hr-HR" sz="2200"/>
          </a:p>
          <a:p>
            <a:r>
              <a:rPr lang="hr-HR" sz="2200"/>
              <a:t>What do you think happened to him?</a:t>
            </a:r>
          </a:p>
          <a:p>
            <a:r>
              <a:rPr lang="hr-HR" sz="2200" i="1"/>
              <a:t>Što misliš da mu se dogodilo?</a:t>
            </a:r>
          </a:p>
          <a:p>
            <a:endParaRPr lang="hr-HR" sz="2200"/>
          </a:p>
          <a:p>
            <a:r>
              <a:rPr lang="hr-HR" sz="2200"/>
              <a:t>What about the boy in the second picture?</a:t>
            </a:r>
          </a:p>
          <a:p>
            <a:r>
              <a:rPr lang="hr-HR" sz="2200" i="1"/>
              <a:t>Što misliš da se dogodilo dječaku iz druge slike? Kako se osjeća?</a:t>
            </a:r>
          </a:p>
          <a:p>
            <a:endParaRPr lang="hr-HR" sz="2400"/>
          </a:p>
          <a:p>
            <a:r>
              <a:rPr lang="hr-HR" sz="2200"/>
              <a:t>Who is the lady next to him?</a:t>
            </a:r>
          </a:p>
          <a:p>
            <a:r>
              <a:rPr lang="hr-HR" sz="2200" i="1"/>
              <a:t>Tko je gospođa do njega?</a:t>
            </a: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5E3B5E60-9BDA-42E3-9859-DC69FC9F0662}"/>
              </a:ext>
            </a:extLst>
          </p:cNvPr>
          <p:cNvSpPr/>
          <p:nvPr/>
        </p:nvSpPr>
        <p:spPr>
          <a:xfrm>
            <a:off x="4591455" y="36195"/>
            <a:ext cx="7315200" cy="675238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1458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4C940472-E9D9-447D-B8BE-1FCBF9D47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09" y="703746"/>
            <a:ext cx="10523909" cy="4064111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195C3C3-5C13-425E-AFE8-DF0E5AA32445}"/>
              </a:ext>
            </a:extLst>
          </p:cNvPr>
          <p:cNvSpPr txBox="1"/>
          <p:nvPr/>
        </p:nvSpPr>
        <p:spPr>
          <a:xfrm>
            <a:off x="204281" y="126460"/>
            <a:ext cx="8005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Slušaj i odaberi točan odgovor.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B23D97A-6BB5-40ED-93EC-1A0BBD44B8BE}"/>
              </a:ext>
            </a:extLst>
          </p:cNvPr>
          <p:cNvSpPr txBox="1"/>
          <p:nvPr/>
        </p:nvSpPr>
        <p:spPr>
          <a:xfrm>
            <a:off x="8404697" y="4883478"/>
            <a:ext cx="31979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https://www.e-sfera.hr/dodatni-digitalni-sadrzaji/93880e63-cf6a-4dcd-a297-a1373272e50d/assets/audio/62_clive_and_tom_1.mp3</a:t>
            </a:r>
            <a:r>
              <a:rPr lang="hr-HR"/>
              <a:t> </a:t>
            </a:r>
          </a:p>
        </p:txBody>
      </p:sp>
      <p:pic>
        <p:nvPicPr>
          <p:cNvPr id="9" name="62_clive_and_tom_1">
            <a:hlinkClick r:id="" action="ppaction://media"/>
            <a:extLst>
              <a:ext uri="{FF2B5EF4-FFF2-40B4-BE49-F238E27FC236}">
                <a16:creationId xmlns:a16="http://schemas.microsoft.com/office/drawing/2014/main" id="{115DA55A-60B8-44D0-835F-27CA7935B6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2852" y="5130057"/>
            <a:ext cx="487363" cy="487363"/>
          </a:xfrm>
          <a:prstGeom prst="rect">
            <a:avLst/>
          </a:prstGeom>
        </p:spPr>
      </p:pic>
      <p:sp>
        <p:nvSpPr>
          <p:cNvPr id="10" name="Elipsa 9">
            <a:extLst>
              <a:ext uri="{FF2B5EF4-FFF2-40B4-BE49-F238E27FC236}">
                <a16:creationId xmlns:a16="http://schemas.microsoft.com/office/drawing/2014/main" id="{2C827B73-BFD3-462F-91C7-00189E8F7145}"/>
              </a:ext>
            </a:extLst>
          </p:cNvPr>
          <p:cNvSpPr/>
          <p:nvPr/>
        </p:nvSpPr>
        <p:spPr>
          <a:xfrm>
            <a:off x="1984443" y="2393004"/>
            <a:ext cx="564204" cy="408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01F2247A-F875-496D-9D6D-55E5AF592058}"/>
              </a:ext>
            </a:extLst>
          </p:cNvPr>
          <p:cNvSpPr/>
          <p:nvPr/>
        </p:nvSpPr>
        <p:spPr>
          <a:xfrm>
            <a:off x="5058383" y="2801566"/>
            <a:ext cx="846305" cy="408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18CEF3A4-9E35-42B2-AA07-8690F4797D82}"/>
              </a:ext>
            </a:extLst>
          </p:cNvPr>
          <p:cNvSpPr/>
          <p:nvPr/>
        </p:nvSpPr>
        <p:spPr>
          <a:xfrm>
            <a:off x="3784060" y="3210128"/>
            <a:ext cx="1731523" cy="408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51F760DB-FE41-4B16-89B7-7BAA2A7BFCFF}"/>
              </a:ext>
            </a:extLst>
          </p:cNvPr>
          <p:cNvSpPr/>
          <p:nvPr/>
        </p:nvSpPr>
        <p:spPr>
          <a:xfrm>
            <a:off x="3845667" y="3565771"/>
            <a:ext cx="804154" cy="4074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9766B8FB-DBC8-4696-B953-311E9BC98BAA}"/>
              </a:ext>
            </a:extLst>
          </p:cNvPr>
          <p:cNvSpPr/>
          <p:nvPr/>
        </p:nvSpPr>
        <p:spPr>
          <a:xfrm>
            <a:off x="3180943" y="3963088"/>
            <a:ext cx="1031134" cy="4074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19CB2BBE-35E2-4DCF-8FE0-CD8CF92A1877}"/>
              </a:ext>
            </a:extLst>
          </p:cNvPr>
          <p:cNvSpPr/>
          <p:nvPr/>
        </p:nvSpPr>
        <p:spPr>
          <a:xfrm>
            <a:off x="5758063" y="4337779"/>
            <a:ext cx="1187487" cy="4074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9914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96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06B567A-ACA4-43BE-AA03-53166D1C8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81" y="588125"/>
            <a:ext cx="11639550" cy="41719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D571832-3545-4FF4-8DDC-F48FE5189FAB}"/>
              </a:ext>
            </a:extLst>
          </p:cNvPr>
          <p:cNvSpPr txBox="1"/>
          <p:nvPr/>
        </p:nvSpPr>
        <p:spPr>
          <a:xfrm>
            <a:off x="204281" y="126460"/>
            <a:ext cx="8005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Slušaj i odredi jesu li rečenice točne (T) ili netočne (F)?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2FB3511-59A6-4770-B921-8C3B13AA7DC8}"/>
              </a:ext>
            </a:extLst>
          </p:cNvPr>
          <p:cNvSpPr txBox="1"/>
          <p:nvPr/>
        </p:nvSpPr>
        <p:spPr>
          <a:xfrm>
            <a:off x="8210145" y="4760075"/>
            <a:ext cx="32347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5"/>
              </a:rPr>
              <a:t>https://www.e-sfera.hr/dodatni-digitalni-sadrzaji/93880e63-cf6a-4dcd-a297-a1373272e50d/assets/audio/63_clive_and_tom_part_2.mp3</a:t>
            </a:r>
            <a:r>
              <a:rPr lang="hr-HR"/>
              <a:t> </a:t>
            </a:r>
          </a:p>
        </p:txBody>
      </p:sp>
      <p:pic>
        <p:nvPicPr>
          <p:cNvPr id="9" name="63_clive_and_tom_part_2">
            <a:hlinkClick r:id="" action="ppaction://media"/>
            <a:extLst>
              <a:ext uri="{FF2B5EF4-FFF2-40B4-BE49-F238E27FC236}">
                <a16:creationId xmlns:a16="http://schemas.microsoft.com/office/drawing/2014/main" id="{9BD40EDE-A749-4C29-A579-0EB5AFC1A8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15684" y="5255057"/>
            <a:ext cx="487363" cy="487363"/>
          </a:xfrm>
          <a:prstGeom prst="rect">
            <a:avLst/>
          </a:prstGeom>
        </p:spPr>
      </p:pic>
      <p:sp>
        <p:nvSpPr>
          <p:cNvPr id="12" name="Elipsa 11">
            <a:extLst>
              <a:ext uri="{FF2B5EF4-FFF2-40B4-BE49-F238E27FC236}">
                <a16:creationId xmlns:a16="http://schemas.microsoft.com/office/drawing/2014/main" id="{82D7E12F-F739-48F2-AAAF-A9C11ED6FB95}"/>
              </a:ext>
            </a:extLst>
          </p:cNvPr>
          <p:cNvSpPr/>
          <p:nvPr/>
        </p:nvSpPr>
        <p:spPr>
          <a:xfrm>
            <a:off x="6316730" y="2170444"/>
            <a:ext cx="398954" cy="321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0DCF1CD8-26AA-4CB4-A8E5-752EDA867688}"/>
              </a:ext>
            </a:extLst>
          </p:cNvPr>
          <p:cNvSpPr/>
          <p:nvPr/>
        </p:nvSpPr>
        <p:spPr>
          <a:xfrm>
            <a:off x="6715684" y="2653243"/>
            <a:ext cx="398954" cy="321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FBF9302F-595D-4976-B877-66B6E615F7AE}"/>
              </a:ext>
            </a:extLst>
          </p:cNvPr>
          <p:cNvSpPr/>
          <p:nvPr/>
        </p:nvSpPr>
        <p:spPr>
          <a:xfrm>
            <a:off x="6715684" y="3077548"/>
            <a:ext cx="398954" cy="321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C32FF13B-CB7E-4E11-9C98-B668E05D4118}"/>
              </a:ext>
            </a:extLst>
          </p:cNvPr>
          <p:cNvSpPr/>
          <p:nvPr/>
        </p:nvSpPr>
        <p:spPr>
          <a:xfrm>
            <a:off x="6715684" y="3501853"/>
            <a:ext cx="398954" cy="321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B632C7D3-A28A-49D7-8E04-6B4BC6DAC18E}"/>
              </a:ext>
            </a:extLst>
          </p:cNvPr>
          <p:cNvSpPr/>
          <p:nvPr/>
        </p:nvSpPr>
        <p:spPr>
          <a:xfrm>
            <a:off x="6715684" y="3926158"/>
            <a:ext cx="398954" cy="321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B0D0F44C-94F0-437C-9EC3-84570F7734F4}"/>
              </a:ext>
            </a:extLst>
          </p:cNvPr>
          <p:cNvSpPr/>
          <p:nvPr/>
        </p:nvSpPr>
        <p:spPr>
          <a:xfrm>
            <a:off x="6309512" y="4358381"/>
            <a:ext cx="398954" cy="3215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6350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92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154486A-1FA4-456F-8205-4FF1E0BCA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46" y="1242437"/>
            <a:ext cx="11296650" cy="27051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6B61B33-912E-4816-AC89-B5EFF0D603F0}"/>
              </a:ext>
            </a:extLst>
          </p:cNvPr>
          <p:cNvSpPr txBox="1"/>
          <p:nvPr/>
        </p:nvSpPr>
        <p:spPr>
          <a:xfrm>
            <a:off x="411982" y="251209"/>
            <a:ext cx="1030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paru jedan prepričava što se dogodilo Cliveu, a jedan što se dogodilo Tomu. Koristite ponuđene glagole.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190EEE7-4BFE-4CA3-B7C3-64654537A614}"/>
              </a:ext>
            </a:extLst>
          </p:cNvPr>
          <p:cNvSpPr txBox="1"/>
          <p:nvPr/>
        </p:nvSpPr>
        <p:spPr>
          <a:xfrm>
            <a:off x="552659" y="4145954"/>
            <a:ext cx="11123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malim grupama odaberite pet glagola iz popisa u trećem zadatku i osmislite nastavak priče o Cliveu ili Tomu. Svaki učenik iz grupe treba znati prepričati priču koju ste smislili.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C0B93F1-8854-4007-B23D-B742B06CF74C}"/>
              </a:ext>
            </a:extLst>
          </p:cNvPr>
          <p:cNvSpPr txBox="1"/>
          <p:nvPr/>
        </p:nvSpPr>
        <p:spPr>
          <a:xfrm>
            <a:off x="552659" y="5174901"/>
            <a:ext cx="10550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Učitelj vam dodijeljuje nove grupe. U novoj grupi prepričavaš svoju verziju priče.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E00131D-1FA2-47DB-BF32-86F75C72FBC1}"/>
              </a:ext>
            </a:extLst>
          </p:cNvPr>
          <p:cNvSpPr txBox="1"/>
          <p:nvPr/>
        </p:nvSpPr>
        <p:spPr>
          <a:xfrm>
            <a:off x="552659" y="5862654"/>
            <a:ext cx="10550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bilježnicu zapiši svoju novu priču.</a:t>
            </a:r>
          </a:p>
        </p:txBody>
      </p:sp>
    </p:spTree>
    <p:extLst>
      <p:ext uri="{BB962C8B-B14F-4D97-AF65-F5344CB8AC3E}">
        <p14:creationId xmlns:p14="http://schemas.microsoft.com/office/powerpoint/2010/main" val="3764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4DF82B1-3687-47FC-912C-22ADA885F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06419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A9FB8E5-ECA5-4E65-AF8B-E079FADE22F7}"/>
              </a:ext>
            </a:extLst>
          </p:cNvPr>
          <p:cNvSpPr txBox="1"/>
          <p:nvPr/>
        </p:nvSpPr>
        <p:spPr>
          <a:xfrm>
            <a:off x="5576835" y="371790"/>
            <a:ext cx="6119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92 and do task 2.</a:t>
            </a:r>
          </a:p>
          <a:p>
            <a:r>
              <a:rPr lang="hr-HR" sz="2400" i="1"/>
              <a:t>Riješi 2. zadatak u radnoj bilježnici (str. 92). Odgovore napiši punim rečenicama.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F67291D-1F6F-4E54-B766-F16995B66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9" y="2615501"/>
            <a:ext cx="11706535" cy="3870709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B4D7CA1B-83EA-4AB3-BB3A-0214F7AD9AE8}"/>
              </a:ext>
            </a:extLst>
          </p:cNvPr>
          <p:cNvSpPr txBox="1"/>
          <p:nvPr/>
        </p:nvSpPr>
        <p:spPr>
          <a:xfrm>
            <a:off x="4009292" y="2615501"/>
            <a:ext cx="5345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Jessica’s day was great.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1F795D3-DF4B-4DEC-8F29-9B4BB1965863}"/>
              </a:ext>
            </a:extLst>
          </p:cNvPr>
          <p:cNvSpPr txBox="1"/>
          <p:nvPr/>
        </p:nvSpPr>
        <p:spPr>
          <a:xfrm>
            <a:off x="4191837" y="3084283"/>
            <a:ext cx="5345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Jesse’s day was awful.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9BFE13B-F91F-4B00-8756-503596DF45A9}"/>
              </a:ext>
            </a:extLst>
          </p:cNvPr>
          <p:cNvSpPr txBox="1"/>
          <p:nvPr/>
        </p:nvSpPr>
        <p:spPr>
          <a:xfrm>
            <a:off x="4382756" y="3584363"/>
            <a:ext cx="6958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Jesse was late for school because he missed the bus.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6C5EF92-4231-4FF2-9E1B-8C77F535D936}"/>
              </a:ext>
            </a:extLst>
          </p:cNvPr>
          <p:cNvSpPr txBox="1"/>
          <p:nvPr/>
        </p:nvSpPr>
        <p:spPr>
          <a:xfrm>
            <a:off x="4507856" y="4025792"/>
            <a:ext cx="5345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Jessica walked to school.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978C4DE-6A30-41CF-B95A-3A1DE49AB781}"/>
              </a:ext>
            </a:extLst>
          </p:cNvPr>
          <p:cNvSpPr txBox="1"/>
          <p:nvPr/>
        </p:nvSpPr>
        <p:spPr>
          <a:xfrm>
            <a:off x="5797900" y="4369747"/>
            <a:ext cx="6231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>
                <a:solidFill>
                  <a:srgbClr val="FF0000"/>
                </a:solidFill>
              </a:rPr>
              <a:t>Jesse’s teacher called his parents because he was late for school again.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248A883-59A8-4F2C-9818-5A7243664B4E}"/>
              </a:ext>
            </a:extLst>
          </p:cNvPr>
          <p:cNvSpPr txBox="1"/>
          <p:nvPr/>
        </p:nvSpPr>
        <p:spPr>
          <a:xfrm>
            <a:off x="4930724" y="4973915"/>
            <a:ext cx="7014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>
                <a:solidFill>
                  <a:srgbClr val="FF0000"/>
                </a:solidFill>
              </a:rPr>
              <a:t>Jessica was proud because she answered all the questions right.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FCD963D-8360-46BB-82B3-2E1AB9D923B4}"/>
              </a:ext>
            </a:extLst>
          </p:cNvPr>
          <p:cNvSpPr txBox="1"/>
          <p:nvPr/>
        </p:nvSpPr>
        <p:spPr>
          <a:xfrm>
            <a:off x="5847757" y="5300194"/>
            <a:ext cx="7014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>
                <a:solidFill>
                  <a:srgbClr val="FF0000"/>
                </a:solidFill>
              </a:rPr>
              <a:t>Jesse decided to keep his promise because he was ashamed and his parents were disappointed.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CC0A7F3-6ACC-47AB-837E-E24BA25BA0A4}"/>
              </a:ext>
            </a:extLst>
          </p:cNvPr>
          <p:cNvSpPr txBox="1"/>
          <p:nvPr/>
        </p:nvSpPr>
        <p:spPr>
          <a:xfrm>
            <a:off x="5129300" y="5993536"/>
            <a:ext cx="7014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>
                <a:solidFill>
                  <a:srgbClr val="FF0000"/>
                </a:solidFill>
              </a:rPr>
              <a:t>Jessica’s parents organised a party to celebrate their grandma’s 90</a:t>
            </a:r>
            <a:r>
              <a:rPr lang="hr-HR" sz="2400" b="1" baseline="300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hr-HR" sz="1800" baseline="30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b="1">
                <a:solidFill>
                  <a:srgbClr val="FF0000"/>
                </a:solidFill>
              </a:rPr>
              <a:t> birthday.</a:t>
            </a:r>
          </a:p>
        </p:txBody>
      </p:sp>
    </p:spTree>
    <p:extLst>
      <p:ext uri="{BB962C8B-B14F-4D97-AF65-F5344CB8AC3E}">
        <p14:creationId xmlns:p14="http://schemas.microsoft.com/office/powerpoint/2010/main" val="316649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49042412-2DF9-446B-86E2-81418FA8D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2867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295CE9B-6E39-4170-9C8A-A79096A2914F}"/>
              </a:ext>
            </a:extLst>
          </p:cNvPr>
          <p:cNvSpPr txBox="1"/>
          <p:nvPr/>
        </p:nvSpPr>
        <p:spPr>
          <a:xfrm>
            <a:off x="5325626" y="411982"/>
            <a:ext cx="6501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91.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A9202AD-EC6B-4981-A4D7-64A3DEEF7667}"/>
              </a:ext>
            </a:extLst>
          </p:cNvPr>
          <p:cNvSpPr txBox="1"/>
          <p:nvPr/>
        </p:nvSpPr>
        <p:spPr>
          <a:xfrm>
            <a:off x="5325626" y="1183039"/>
            <a:ext cx="52351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Look at the picture. Where is Sam?</a:t>
            </a:r>
          </a:p>
          <a:p>
            <a:r>
              <a:rPr lang="hr-HR" sz="2400" i="1"/>
              <a:t>Pogledaj sliku. Gdje je Sam?</a:t>
            </a:r>
          </a:p>
          <a:p>
            <a:endParaRPr lang="hr-HR" sz="2400" i="1"/>
          </a:p>
          <a:p>
            <a:r>
              <a:rPr lang="hr-HR" sz="2400"/>
              <a:t>Why do you think he’s there?</a:t>
            </a:r>
          </a:p>
          <a:p>
            <a:r>
              <a:rPr lang="hr-HR" sz="2400" i="1"/>
              <a:t>Zašto je on ondje?</a:t>
            </a:r>
          </a:p>
          <a:p>
            <a:endParaRPr lang="hr-HR" sz="2400" i="1"/>
          </a:p>
          <a:p>
            <a:r>
              <a:rPr lang="hr-HR" sz="2400"/>
              <a:t>When was the last time you were at the doctor’s? </a:t>
            </a:r>
          </a:p>
          <a:p>
            <a:r>
              <a:rPr lang="hr-HR" sz="2400" i="1"/>
              <a:t>Kad si ti bio zadnji put kod doktora?</a:t>
            </a:r>
          </a:p>
          <a:p>
            <a:endParaRPr lang="hr-HR" sz="2400"/>
          </a:p>
          <a:p>
            <a:r>
              <a:rPr lang="hr-HR" sz="2400"/>
              <a:t>Why? What happened?</a:t>
            </a:r>
          </a:p>
          <a:p>
            <a:r>
              <a:rPr lang="hr-HR" sz="2400" i="1"/>
              <a:t>Zašto? Što se dogodilo?</a:t>
            </a:r>
          </a:p>
          <a:p>
            <a:endParaRPr lang="hr-HR" sz="2400" i="1"/>
          </a:p>
          <a:p>
            <a:r>
              <a:rPr lang="hr-HR" sz="2400" i="1"/>
              <a:t>Nadopuni dijalog.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C0D34AB3-2F80-4647-A61E-4064F13E4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624" y="0"/>
            <a:ext cx="8220751" cy="6858000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684E0DDC-35E7-4B75-8578-AE3CBE179E42}"/>
              </a:ext>
            </a:extLst>
          </p:cNvPr>
          <p:cNvSpPr txBox="1"/>
          <p:nvPr/>
        </p:nvSpPr>
        <p:spPr>
          <a:xfrm>
            <a:off x="2733472" y="982494"/>
            <a:ext cx="39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I don’t feel well.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7E12FE9-5069-4936-9218-F0A140D5BEC9}"/>
              </a:ext>
            </a:extLst>
          </p:cNvPr>
          <p:cNvSpPr txBox="1"/>
          <p:nvPr/>
        </p:nvSpPr>
        <p:spPr>
          <a:xfrm>
            <a:off x="2885871" y="1705406"/>
            <a:ext cx="39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Yes, it’s high. Very high.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9D31321-B5A3-4807-8465-DD71F28238BC}"/>
              </a:ext>
            </a:extLst>
          </p:cNvPr>
          <p:cNvSpPr txBox="1"/>
          <p:nvPr/>
        </p:nvSpPr>
        <p:spPr>
          <a:xfrm>
            <a:off x="2733471" y="2476463"/>
            <a:ext cx="39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All the time. I cough, too.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E67027C-9339-494A-9ED6-2484AFD993EA}"/>
              </a:ext>
            </a:extLst>
          </p:cNvPr>
          <p:cNvSpPr txBox="1"/>
          <p:nvPr/>
        </p:nvSpPr>
        <p:spPr>
          <a:xfrm>
            <a:off x="2733470" y="3254005"/>
            <a:ext cx="4377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Yes. I need tissues all the time.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060A714-297B-43C1-95D9-E9BF6E66B426}"/>
              </a:ext>
            </a:extLst>
          </p:cNvPr>
          <p:cNvSpPr txBox="1"/>
          <p:nvPr/>
        </p:nvSpPr>
        <p:spPr>
          <a:xfrm>
            <a:off x="2733470" y="4007204"/>
            <a:ext cx="39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Aah!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FF21E5A-62D6-4CA2-842D-4E5EE5455E07}"/>
              </a:ext>
            </a:extLst>
          </p:cNvPr>
          <p:cNvSpPr txBox="1"/>
          <p:nvPr/>
        </p:nvSpPr>
        <p:spPr>
          <a:xfrm>
            <a:off x="2733469" y="4771431"/>
            <a:ext cx="39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What should I do?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3A9B257-CA63-44F9-8FB3-F4DD6FA19CF0}"/>
              </a:ext>
            </a:extLst>
          </p:cNvPr>
          <p:cNvSpPr txBox="1"/>
          <p:nvPr/>
        </p:nvSpPr>
        <p:spPr>
          <a:xfrm>
            <a:off x="2733468" y="5555803"/>
            <a:ext cx="5016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Can I watch TV and play video games?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95228DF-E6EE-47E4-BCBF-7EC23FBA38A4}"/>
              </a:ext>
            </a:extLst>
          </p:cNvPr>
          <p:cNvSpPr txBox="1"/>
          <p:nvPr/>
        </p:nvSpPr>
        <p:spPr>
          <a:xfrm>
            <a:off x="2733468" y="6320030"/>
            <a:ext cx="3968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Thank you, doctor.</a:t>
            </a:r>
          </a:p>
        </p:txBody>
      </p:sp>
    </p:spTree>
    <p:extLst>
      <p:ext uri="{BB962C8B-B14F-4D97-AF65-F5344CB8AC3E}">
        <p14:creationId xmlns:p14="http://schemas.microsoft.com/office/powerpoint/2010/main" val="79222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DC7CF0E6-01AC-4FF8-9DFF-C7C18F59C9ED}"/>
              </a:ext>
            </a:extLst>
          </p:cNvPr>
          <p:cNvSpPr txBox="1"/>
          <p:nvPr/>
        </p:nvSpPr>
        <p:spPr>
          <a:xfrm>
            <a:off x="1128408" y="1536174"/>
            <a:ext cx="10466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 temelju dijaloga iz zadatka uvježbajte skeč u paru. </a:t>
            </a:r>
          </a:p>
          <a:p>
            <a:endParaRPr lang="hr-HR" sz="2400" i="1"/>
          </a:p>
          <a:p>
            <a:r>
              <a:rPr lang="hr-HR" sz="2400" i="1"/>
              <a:t>Odaberi najmanje dva simptoma i, u paru, osmislite novi skeč. Zapišite skeč u bilježnicu (svaki učenik iz para treba imati skeč zapisan u svojoj bilježnici) te uvježbajte skeč.</a:t>
            </a:r>
          </a:p>
          <a:p>
            <a:endParaRPr lang="hr-HR" sz="2400" i="1"/>
          </a:p>
          <a:p>
            <a:r>
              <a:rPr lang="hr-HR" sz="2400" i="1"/>
              <a:t>U grupama od tri para izvedite svoje skečeve. Kažite jedni drugima što je bilo dobro, a što je moglo biti bolje.</a:t>
            </a:r>
          </a:p>
          <a:p>
            <a:endParaRPr lang="hr-HR" sz="2400" i="1"/>
          </a:p>
          <a:p>
            <a:endParaRPr lang="hr-HR" sz="2400" i="1"/>
          </a:p>
        </p:txBody>
      </p:sp>
    </p:spTree>
    <p:extLst>
      <p:ext uri="{BB962C8B-B14F-4D97-AF65-F5344CB8AC3E}">
        <p14:creationId xmlns:p14="http://schemas.microsoft.com/office/powerpoint/2010/main" val="1352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965F2FB3-4AAF-469B-83D4-4FAFCBE39AF9}"/>
              </a:ext>
            </a:extLst>
          </p:cNvPr>
          <p:cNvSpPr txBox="1"/>
          <p:nvPr/>
        </p:nvSpPr>
        <p:spPr>
          <a:xfrm>
            <a:off x="856035" y="2354093"/>
            <a:ext cx="108560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Write a story  (50-60 words) about one very good or very bad day that you had. Use the texts from lesson 6 as an example. </a:t>
            </a:r>
          </a:p>
          <a:p>
            <a:r>
              <a:rPr lang="hr-HR" sz="2400" i="1"/>
              <a:t>Napiši priču (50-60 riječi) o svojem jako dobrom ili jako lošem danu po uzoru na priče iz 6. lekcije.</a:t>
            </a:r>
          </a:p>
        </p:txBody>
      </p:sp>
    </p:spTree>
    <p:extLst>
      <p:ext uri="{BB962C8B-B14F-4D97-AF65-F5344CB8AC3E}">
        <p14:creationId xmlns:p14="http://schemas.microsoft.com/office/powerpoint/2010/main" val="1822712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5583</TotalTime>
  <Words>685</Words>
  <Application>Microsoft Office PowerPoint</Application>
  <PresentationFormat>Široki zaslon</PresentationFormat>
  <Paragraphs>81</Paragraphs>
  <Slides>10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UNIT 8:  Fit and healthy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307</cp:revision>
  <dcterms:created xsi:type="dcterms:W3CDTF">2020-09-19T11:02:00Z</dcterms:created>
  <dcterms:modified xsi:type="dcterms:W3CDTF">2021-05-30T15:18:43Z</dcterms:modified>
</cp:coreProperties>
</file>